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2" r:id="rId3"/>
    <p:sldId id="332" r:id="rId4"/>
    <p:sldId id="317" r:id="rId5"/>
    <p:sldId id="315" r:id="rId6"/>
    <p:sldId id="263" r:id="rId7"/>
    <p:sldId id="264" r:id="rId8"/>
    <p:sldId id="265" r:id="rId9"/>
    <p:sldId id="316" r:id="rId10"/>
    <p:sldId id="270" r:id="rId11"/>
    <p:sldId id="314" r:id="rId12"/>
    <p:sldId id="273" r:id="rId13"/>
    <p:sldId id="269" r:id="rId14"/>
    <p:sldId id="272" r:id="rId15"/>
    <p:sldId id="275" r:id="rId16"/>
    <p:sldId id="277" r:id="rId17"/>
    <p:sldId id="323" r:id="rId18"/>
    <p:sldId id="320" r:id="rId19"/>
    <p:sldId id="319" r:id="rId20"/>
    <p:sldId id="318" r:id="rId21"/>
    <p:sldId id="274" r:id="rId22"/>
    <p:sldId id="279" r:id="rId23"/>
    <p:sldId id="278" r:id="rId24"/>
    <p:sldId id="271" r:id="rId25"/>
    <p:sldId id="280" r:id="rId26"/>
    <p:sldId id="285" r:id="rId27"/>
    <p:sldId id="322" r:id="rId28"/>
    <p:sldId id="330" r:id="rId29"/>
    <p:sldId id="331" r:id="rId30"/>
    <p:sldId id="324" r:id="rId31"/>
    <p:sldId id="325" r:id="rId32"/>
    <p:sldId id="333" r:id="rId33"/>
  </p:sldIdLst>
  <p:sldSz cx="9144000" cy="6858000" type="screen4x3"/>
  <p:notesSz cx="6858000" cy="96869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06021F-56E9-4319-83E3-AF9B1C117E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4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3462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0575"/>
            <a:ext cx="5486400" cy="435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C7B993-EB86-408A-B18D-411BBEBF06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5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37AE4-BCEC-48FD-9F66-2EF7B915AB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8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7BED5-79D6-4FBD-ADF6-20220FDAAD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4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9739B-173F-4237-AB55-39A1184D09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9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25F56-811F-4E4E-8D6B-AFC10F1211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6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0DC5F-F805-4242-B290-45E05A11CE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5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CAC0A-1999-448D-9FE0-5A7E80A3DE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6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A5C44-BE3E-4FC2-88C8-FB6DD5BCD4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7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370A2-1515-4A86-B783-B259FC10D7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6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36EC0-3540-41F6-BEBC-96A65B6E7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6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61DD0-DE74-4321-9405-1BFD4DF5B0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6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8F837-005F-4FFC-B1F3-8EAD0009C3B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9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84EC52-1C38-4688-9B6B-3647DD175CC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cli.co.u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00013"/>
            <a:ext cx="9144000" cy="1470026"/>
          </a:xfrm>
        </p:spPr>
        <p:txBody>
          <a:bodyPr anchor="ctr"/>
          <a:lstStyle/>
          <a:p>
            <a:pPr algn="l" eaLnBrk="1" hangingPunct="1"/>
            <a:r>
              <a:rPr lang="en-GB" sz="4400" b="1" smtClean="0">
                <a:solidFill>
                  <a:schemeClr val="bg1"/>
                </a:solidFill>
              </a:rPr>
              <a:t>Leading the Faith at Work Course</a:t>
            </a: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776413"/>
            <a:ext cx="61928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5876925"/>
            <a:ext cx="39751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68313" y="1844675"/>
            <a:ext cx="8459787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Download the </a:t>
            </a:r>
            <a:r>
              <a:rPr lang="en-GB" sz="2400" dirty="0" smtClean="0">
                <a:cs typeface="+mn-cs"/>
              </a:rPr>
              <a:t>poster </a:t>
            </a:r>
            <a:r>
              <a:rPr lang="en-GB" sz="2400" dirty="0">
                <a:cs typeface="+mn-cs"/>
              </a:rPr>
              <a:t>from the Faith at Work</a:t>
            </a:r>
            <a:r>
              <a:rPr lang="en-GB" sz="2400" i="1" dirty="0">
                <a:cs typeface="+mn-cs"/>
              </a:rPr>
              <a:t> </a:t>
            </a:r>
            <a:r>
              <a:rPr lang="en-GB" sz="2400" dirty="0">
                <a:cs typeface="+mn-cs"/>
              </a:rPr>
              <a:t>website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Target people specifically with a personal </a:t>
            </a:r>
            <a:r>
              <a:rPr lang="en-GB" sz="2400" dirty="0" smtClean="0">
                <a:cs typeface="+mn-cs"/>
              </a:rPr>
              <a:t>invite</a:t>
            </a:r>
          </a:p>
          <a:p>
            <a:pPr>
              <a:buFontTx/>
              <a:buChar char="•"/>
              <a:defRPr/>
            </a:pPr>
            <a:endParaRPr lang="en-GB" sz="2400" dirty="0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 smtClean="0">
                <a:cs typeface="+mn-cs"/>
              </a:rPr>
              <a:t> Possibly use the first postcard as an invitation</a:t>
            </a: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Target </a:t>
            </a:r>
            <a:r>
              <a:rPr lang="en-GB" sz="2400" dirty="0" smtClean="0">
                <a:cs typeface="+mn-cs"/>
              </a:rPr>
              <a:t>events </a:t>
            </a:r>
            <a:r>
              <a:rPr lang="en-GB" sz="2400" dirty="0">
                <a:cs typeface="+mn-cs"/>
              </a:rPr>
              <a:t>happening locally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Reach as wide an audience as possible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Use ecumenical contacts and links </a:t>
            </a:r>
          </a:p>
          <a:p>
            <a:pPr>
              <a:buFontTx/>
              <a:buChar char="•"/>
              <a:defRPr/>
            </a:pP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5602" name="Picture 10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446088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Publicity for Faith at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Example of publicity</a:t>
            </a:r>
          </a:p>
        </p:txBody>
      </p:sp>
      <p:pic>
        <p:nvPicPr>
          <p:cNvPr id="26627" name="Picture 9" descr="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692525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250825" y="2349500"/>
            <a:ext cx="447833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/>
              <a:t>Insert your own information:</a:t>
            </a:r>
          </a:p>
          <a:p>
            <a:endParaRPr lang="en-GB" sz="2400"/>
          </a:p>
          <a:p>
            <a:pPr>
              <a:buFontTx/>
              <a:buChar char="•"/>
            </a:pPr>
            <a:r>
              <a:rPr lang="en-GB" sz="2400"/>
              <a:t> Venue</a:t>
            </a:r>
          </a:p>
          <a:p>
            <a:pPr>
              <a:buFontTx/>
              <a:buChar char="•"/>
            </a:pPr>
            <a:endParaRPr lang="en-GB" sz="2400"/>
          </a:p>
          <a:p>
            <a:pPr>
              <a:buFontTx/>
              <a:buChar char="•"/>
            </a:pPr>
            <a:r>
              <a:rPr lang="en-GB" sz="2400"/>
              <a:t> Date</a:t>
            </a:r>
          </a:p>
          <a:p>
            <a:pPr>
              <a:buFontTx/>
              <a:buChar char="•"/>
            </a:pPr>
            <a:endParaRPr lang="en-GB" sz="2400"/>
          </a:p>
          <a:p>
            <a:pPr>
              <a:buFontTx/>
              <a:buChar char="•"/>
            </a:pPr>
            <a:r>
              <a:rPr lang="en-GB" sz="2400"/>
              <a:t> Time</a:t>
            </a:r>
          </a:p>
          <a:p>
            <a:pPr>
              <a:buFontTx/>
              <a:buChar char="•"/>
            </a:pPr>
            <a:endParaRPr lang="en-GB" sz="2400"/>
          </a:p>
          <a:p>
            <a:pPr>
              <a:buFontTx/>
              <a:buChar char="•"/>
            </a:pPr>
            <a:r>
              <a:rPr lang="en-GB" sz="2400"/>
              <a:t>Refreshments</a:t>
            </a:r>
          </a:p>
          <a:p>
            <a:pPr>
              <a:buFontTx/>
              <a:buChar char="•"/>
            </a:pPr>
            <a:endParaRPr lang="en-GB" sz="2400"/>
          </a:p>
          <a:p>
            <a:pPr>
              <a:buFontTx/>
              <a:buChar char="•"/>
            </a:pPr>
            <a:r>
              <a:rPr lang="en-GB" sz="2400"/>
              <a:t> Any other information required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chemeClr val="bg1"/>
                </a:solidFill>
              </a:rPr>
              <a:t>Shaping a Faith at Work session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1897063"/>
            <a:ext cx="8459788" cy="526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Preparation</a:t>
            </a:r>
          </a:p>
          <a:p>
            <a:pPr>
              <a:defRPr/>
            </a:pPr>
            <a:endParaRPr lang="en-GB" sz="2400" dirty="0">
              <a:solidFill>
                <a:srgbClr val="990099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The first time you use this course you will need to allow plenty of time to prepare for delivering the course and familiarising yourself with the course materials.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Look at the course material and choose which parts are most relevant. Note what’s on each postcard to link with.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Remember that people learn in different ways and you may need to use a variety of learning styles depending on your group.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defRPr/>
            </a:pPr>
            <a:endParaRPr lang="en-GB" sz="2400" dirty="0"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3388" y="2066925"/>
            <a:ext cx="8459787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Your group may have a set format but you might want to explore something different…..</a:t>
            </a:r>
          </a:p>
          <a:p>
            <a:pPr>
              <a:defRPr/>
            </a:pPr>
            <a:endParaRPr lang="en-GB" sz="2400" b="1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+mn-cs"/>
              </a:rPr>
              <a:t>Possibly using 2 presenters – or sharing leadership in other ways</a:t>
            </a:r>
            <a:endParaRPr lang="en-GB" sz="2400" dirty="0"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+mn-cs"/>
              </a:rPr>
              <a:t>Create </a:t>
            </a:r>
            <a:r>
              <a:rPr lang="en-GB" sz="2400" dirty="0">
                <a:cs typeface="+mn-cs"/>
              </a:rPr>
              <a:t>a relaxed </a:t>
            </a:r>
            <a:r>
              <a:rPr lang="en-GB" sz="2400" dirty="0" smtClean="0">
                <a:cs typeface="+mn-cs"/>
              </a:rPr>
              <a:t>atmosphere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+mn-cs"/>
              </a:rPr>
              <a:t>Think about m</a:t>
            </a:r>
            <a:r>
              <a:rPr lang="en-GB" sz="2400" dirty="0" smtClean="0">
                <a:cs typeface="+mn-cs"/>
              </a:rPr>
              <a:t>eeting </a:t>
            </a:r>
            <a:r>
              <a:rPr lang="en-GB" sz="2400" dirty="0" smtClean="0">
                <a:cs typeface="+mn-cs"/>
              </a:rPr>
              <a:t>in a non-church environment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+mn-cs"/>
              </a:rPr>
              <a:t>With large groups, possibly </a:t>
            </a:r>
            <a:r>
              <a:rPr lang="en-GB" sz="2400" dirty="0" smtClean="0">
                <a:cs typeface="+mn-cs"/>
              </a:rPr>
              <a:t>meet </a:t>
            </a:r>
            <a:r>
              <a:rPr lang="en-GB" sz="2400" dirty="0" smtClean="0">
                <a:cs typeface="+mn-cs"/>
              </a:rPr>
              <a:t>Café </a:t>
            </a:r>
            <a:r>
              <a:rPr lang="en-GB" sz="2400" dirty="0">
                <a:cs typeface="+mn-cs"/>
              </a:rPr>
              <a:t>style, treats on the tables, </a:t>
            </a:r>
            <a:r>
              <a:rPr lang="en-GB" sz="2400" dirty="0" smtClean="0">
                <a:cs typeface="+mn-cs"/>
              </a:rPr>
              <a:t>refreshments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+mn-cs"/>
              </a:rPr>
              <a:t>With small groups, </a:t>
            </a:r>
            <a:r>
              <a:rPr lang="en-GB" sz="2400" dirty="0" smtClean="0">
                <a:cs typeface="+mn-cs"/>
              </a:rPr>
              <a:t>use </a:t>
            </a:r>
            <a:r>
              <a:rPr lang="en-GB" sz="2400" dirty="0" smtClean="0">
                <a:cs typeface="+mn-cs"/>
              </a:rPr>
              <a:t>comfortable </a:t>
            </a:r>
            <a:r>
              <a:rPr lang="en-GB" sz="2400" dirty="0">
                <a:cs typeface="+mn-cs"/>
              </a:rPr>
              <a:t>chairs, </a:t>
            </a:r>
            <a:r>
              <a:rPr lang="en-GB" sz="2400" dirty="0" smtClean="0">
                <a:cs typeface="+mn-cs"/>
              </a:rPr>
              <a:t>possibly </a:t>
            </a:r>
            <a:r>
              <a:rPr lang="en-GB" sz="2400" dirty="0" smtClean="0">
                <a:cs typeface="+mn-cs"/>
              </a:rPr>
              <a:t>have refreshments </a:t>
            </a:r>
            <a:r>
              <a:rPr lang="en-GB" sz="2400" dirty="0" smtClean="0">
                <a:cs typeface="+mn-cs"/>
              </a:rPr>
              <a:t>whilst group is running rather than </a:t>
            </a:r>
            <a:r>
              <a:rPr lang="en-GB" sz="2400" dirty="0" smtClean="0">
                <a:cs typeface="+mn-cs"/>
              </a:rPr>
              <a:t>before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+mn-cs"/>
              </a:rPr>
              <a:t>Be creative!</a:t>
            </a:r>
            <a:endParaRPr lang="en-GB" sz="2400" dirty="0">
              <a:cs typeface="+mn-cs"/>
            </a:endParaRPr>
          </a:p>
        </p:txBody>
      </p:sp>
      <p:pic>
        <p:nvPicPr>
          <p:cNvPr id="28675" name="Picture 8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288" y="1820863"/>
            <a:ext cx="8459787" cy="56323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Equipment you may need</a:t>
            </a:r>
            <a:endParaRPr lang="en-GB" sz="2400" dirty="0">
              <a:solidFill>
                <a:srgbClr val="990099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</a:t>
            </a:r>
            <a:r>
              <a:rPr lang="en-GB" sz="2200" dirty="0">
                <a:cs typeface="+mn-cs"/>
              </a:rPr>
              <a:t>DVD Player and TV if you’re in a house or similar</a:t>
            </a:r>
          </a:p>
          <a:p>
            <a:pPr>
              <a:buFontTx/>
              <a:buChar char="•"/>
              <a:defRPr/>
            </a:pPr>
            <a:r>
              <a:rPr lang="en-GB" sz="2200" dirty="0">
                <a:cs typeface="+mn-cs"/>
              </a:rPr>
              <a:t> Laptop (for playing the DVD if you have no TV)</a:t>
            </a:r>
          </a:p>
          <a:p>
            <a:pPr>
              <a:buFontTx/>
              <a:buChar char="•"/>
              <a:defRPr/>
            </a:pPr>
            <a:r>
              <a:rPr lang="en-GB" sz="2200" dirty="0">
                <a:cs typeface="+mn-cs"/>
              </a:rPr>
              <a:t> Tablet device (possibly use this instead of laptop or TV)</a:t>
            </a:r>
          </a:p>
          <a:p>
            <a:pPr>
              <a:buFontTx/>
              <a:buChar char="•"/>
              <a:defRPr/>
            </a:pPr>
            <a:r>
              <a:rPr lang="en-GB" sz="2200" dirty="0">
                <a:cs typeface="+mn-cs"/>
              </a:rPr>
              <a:t> Data Projector (for larger venues)</a:t>
            </a:r>
          </a:p>
          <a:p>
            <a:pPr>
              <a:buFontTx/>
              <a:buChar char="•"/>
              <a:defRPr/>
            </a:pPr>
            <a:r>
              <a:rPr lang="en-GB" sz="2200" dirty="0">
                <a:cs typeface="+mn-cs"/>
              </a:rPr>
              <a:t> Screen (for larger venues)</a:t>
            </a:r>
          </a:p>
          <a:p>
            <a:pPr>
              <a:buFontTx/>
              <a:buChar char="•"/>
              <a:defRPr/>
            </a:pPr>
            <a:r>
              <a:rPr lang="en-GB" sz="2200" dirty="0">
                <a:cs typeface="+mn-cs"/>
              </a:rPr>
              <a:t> Sound System (for larger venues)</a:t>
            </a:r>
          </a:p>
          <a:p>
            <a:pPr>
              <a:buFontTx/>
              <a:buChar char="•"/>
              <a:defRPr/>
            </a:pPr>
            <a:r>
              <a:rPr lang="en-GB" sz="2200" dirty="0">
                <a:cs typeface="+mn-cs"/>
              </a:rPr>
              <a:t> CD player (useful for playing music in some </a:t>
            </a:r>
            <a:r>
              <a:rPr lang="en-GB" sz="2200" dirty="0" smtClean="0">
                <a:cs typeface="+mn-cs"/>
              </a:rPr>
              <a:t>sessions)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000" dirty="0" smtClean="0">
                <a:cs typeface="+mn-cs"/>
              </a:rPr>
              <a:t>You </a:t>
            </a:r>
            <a:r>
              <a:rPr lang="en-GB" sz="2000" dirty="0">
                <a:cs typeface="+mn-cs"/>
              </a:rPr>
              <a:t>may wish to ask someone to be responsible for the technical side of </a:t>
            </a:r>
            <a:r>
              <a:rPr lang="en-GB" sz="2000" dirty="0" smtClean="0">
                <a:cs typeface="+mn-cs"/>
              </a:rPr>
              <a:t>things.</a:t>
            </a:r>
            <a:endParaRPr lang="en-GB" sz="2000" dirty="0">
              <a:cs typeface="+mn-cs"/>
            </a:endParaRPr>
          </a:p>
          <a:p>
            <a:pPr>
              <a:buFontTx/>
              <a:buChar char="•"/>
              <a:defRPr/>
            </a:pPr>
            <a:endParaRPr lang="en-GB" sz="20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000" dirty="0" smtClean="0">
                <a:cs typeface="+mn-cs"/>
              </a:rPr>
              <a:t>For </a:t>
            </a:r>
            <a:r>
              <a:rPr lang="en-GB" sz="2000" dirty="0">
                <a:cs typeface="+mn-cs"/>
              </a:rPr>
              <a:t>smaller groups you may wish to print off the notes </a:t>
            </a:r>
            <a:r>
              <a:rPr lang="en-GB" sz="2000" dirty="0" smtClean="0">
                <a:cs typeface="+mn-cs"/>
              </a:rPr>
              <a:t>and use </a:t>
            </a:r>
            <a:r>
              <a:rPr lang="en-GB" sz="2000" dirty="0">
                <a:cs typeface="+mn-cs"/>
              </a:rPr>
              <a:t>these instead</a:t>
            </a:r>
            <a:r>
              <a:rPr lang="en-GB" sz="2000" dirty="0" smtClean="0">
                <a:cs typeface="+mn-cs"/>
              </a:rPr>
              <a:t>.  (We may add transcripts of the video clips to the website to further enable this)</a:t>
            </a:r>
            <a:endParaRPr lang="en-GB" sz="2000" dirty="0">
              <a:cs typeface="+mn-cs"/>
            </a:endParaRPr>
          </a:p>
          <a:p>
            <a:pPr algn="ctr">
              <a:defRPr/>
            </a:pPr>
            <a:r>
              <a:rPr lang="en-GB" sz="2400" i="1" dirty="0">
                <a:cs typeface="+mn-cs"/>
              </a:rPr>
              <a:t> </a:t>
            </a:r>
          </a:p>
        </p:txBody>
      </p:sp>
      <p:pic>
        <p:nvPicPr>
          <p:cNvPr id="29699" name="Picture 7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95288" y="1916113"/>
            <a:ext cx="8459787" cy="41549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Materials required to run the course</a:t>
            </a:r>
          </a:p>
          <a:p>
            <a:endParaRPr lang="en-GB" sz="2400" dirty="0">
              <a:solidFill>
                <a:srgbClr val="990099"/>
              </a:solidFill>
            </a:endParaRPr>
          </a:p>
          <a:p>
            <a:pPr>
              <a:buFontTx/>
              <a:buChar char="•"/>
            </a:pPr>
            <a:r>
              <a:rPr lang="en-GB" sz="2400" dirty="0"/>
              <a:t> DVDs – 1 per group</a:t>
            </a:r>
          </a:p>
          <a:p>
            <a:pPr>
              <a:buFontTx/>
              <a:buChar char="•"/>
            </a:pPr>
            <a:r>
              <a:rPr lang="en-GB" sz="2400" dirty="0"/>
              <a:t> Postcards – 1 per participant per session</a:t>
            </a:r>
          </a:p>
          <a:p>
            <a:pPr>
              <a:buFontTx/>
              <a:buChar char="•"/>
            </a:pPr>
            <a:r>
              <a:rPr lang="en-GB" sz="2400" dirty="0"/>
              <a:t> Candles or other focus for prayer</a:t>
            </a:r>
          </a:p>
          <a:p>
            <a:pPr>
              <a:buFontTx/>
              <a:buChar char="•"/>
            </a:pPr>
            <a:r>
              <a:rPr lang="en-GB" sz="2400" dirty="0"/>
              <a:t> Pens, paper, possibly flip chart pads or similar</a:t>
            </a:r>
          </a:p>
          <a:p>
            <a:pPr>
              <a:buFontTx/>
              <a:buChar char="•"/>
            </a:pPr>
            <a:r>
              <a:rPr lang="en-GB" sz="2400" dirty="0"/>
              <a:t> A Bible – </a:t>
            </a:r>
            <a:r>
              <a:rPr lang="en-GB" sz="2400" dirty="0" smtClean="0"/>
              <a:t>the </a:t>
            </a:r>
            <a:r>
              <a:rPr lang="en-GB" sz="2400" dirty="0" smtClean="0"/>
              <a:t>leader needs one - </a:t>
            </a:r>
            <a:r>
              <a:rPr lang="en-GB" sz="2400" dirty="0" smtClean="0"/>
              <a:t>each </a:t>
            </a:r>
            <a:r>
              <a:rPr lang="en-GB" sz="2400" dirty="0"/>
              <a:t>participant may </a:t>
            </a:r>
            <a:r>
              <a:rPr lang="en-GB" sz="2400" dirty="0" smtClean="0"/>
              <a:t>want </a:t>
            </a:r>
            <a:r>
              <a:rPr lang="en-GB" sz="2400" dirty="0"/>
              <a:t>one, </a:t>
            </a:r>
            <a:r>
              <a:rPr lang="en-GB" sz="2400" dirty="0" smtClean="0"/>
              <a:t>depending </a:t>
            </a:r>
            <a:r>
              <a:rPr lang="en-GB" sz="2400" dirty="0"/>
              <a:t>on how you run the session </a:t>
            </a:r>
          </a:p>
          <a:p>
            <a:pPr>
              <a:buFontTx/>
              <a:buChar char="•"/>
            </a:pPr>
            <a:r>
              <a:rPr lang="en-GB" sz="2400" dirty="0"/>
              <a:t> A prayer box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i="1" dirty="0"/>
              <a:t> </a:t>
            </a:r>
          </a:p>
        </p:txBody>
      </p:sp>
      <p:pic>
        <p:nvPicPr>
          <p:cNvPr id="30723" name="Picture 7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95288" y="1844675"/>
            <a:ext cx="8459787" cy="4838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cs typeface="+mn-cs"/>
              </a:rPr>
              <a:t>How a session is made up</a:t>
            </a:r>
          </a:p>
          <a:p>
            <a:pPr>
              <a:buFontTx/>
              <a:buChar char="•"/>
              <a:defRPr/>
            </a:pPr>
            <a:endParaRPr lang="en-GB" sz="2400" b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Welcome</a:t>
            </a:r>
          </a:p>
          <a:p>
            <a:pPr>
              <a:buFontTx/>
              <a:buChar char="•"/>
              <a:defRPr/>
            </a:pPr>
            <a:endParaRPr lang="en-GB" sz="2400" b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Word</a:t>
            </a:r>
          </a:p>
          <a:p>
            <a:pPr>
              <a:buFontTx/>
              <a:buChar char="•"/>
              <a:defRPr/>
            </a:pPr>
            <a:endParaRPr lang="en-GB" sz="2400" b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Worship</a:t>
            </a:r>
          </a:p>
          <a:p>
            <a:pPr>
              <a:buFontTx/>
              <a:buChar char="•"/>
              <a:defRPr/>
            </a:pPr>
            <a:endParaRPr lang="en-GB" sz="2400" b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Witness</a:t>
            </a:r>
          </a:p>
          <a:p>
            <a:pPr>
              <a:defRPr/>
            </a:pP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GB" sz="2400" i="1">
              <a:cs typeface="+mn-cs"/>
            </a:endParaRPr>
          </a:p>
          <a:p>
            <a:pPr algn="ctr">
              <a:defRPr/>
            </a:pPr>
            <a:r>
              <a:rPr lang="en-GB" sz="2400" i="1">
                <a:cs typeface="+mn-cs"/>
              </a:rPr>
              <a:t> </a:t>
            </a:r>
          </a:p>
        </p:txBody>
      </p:sp>
      <p:pic>
        <p:nvPicPr>
          <p:cNvPr id="31747" name="Picture 7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459787" cy="62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Welcome</a:t>
            </a:r>
          </a:p>
          <a:p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400"/>
              <a:t>An activity, often including a video clip from church leaders, to help get to know the people in the group and to introduce the weeks theme.</a:t>
            </a:r>
          </a:p>
          <a:p>
            <a:endParaRPr lang="en-GB" sz="2400"/>
          </a:p>
          <a:p>
            <a:r>
              <a:rPr lang="en-GB" sz="2400"/>
              <a:t>Give opportunity to hear about the impact of the session the week before.</a:t>
            </a:r>
          </a:p>
          <a:p>
            <a:endParaRPr lang="en-GB" sz="2400"/>
          </a:p>
          <a:p>
            <a:r>
              <a:rPr lang="en-GB" sz="2400"/>
              <a:t>Provide a prayer box for each session, where people can write prayers to be used in the witness section of the session.</a:t>
            </a:r>
          </a:p>
          <a:p>
            <a:endParaRPr lang="en-GB" sz="2400"/>
          </a:p>
          <a:p>
            <a:endParaRPr lang="en-GB" sz="2400"/>
          </a:p>
          <a:p>
            <a:pPr algn="ctr"/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GB" sz="2400" i="1"/>
          </a:p>
          <a:p>
            <a:pPr algn="ctr"/>
            <a:r>
              <a:rPr lang="en-GB" sz="2400" i="1"/>
              <a:t> </a:t>
            </a:r>
          </a:p>
        </p:txBody>
      </p:sp>
      <p:pic>
        <p:nvPicPr>
          <p:cNvPr id="32771" name="Picture 4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95288" y="1871663"/>
            <a:ext cx="8459787" cy="4893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Word</a:t>
            </a:r>
          </a:p>
          <a:p>
            <a:pPr>
              <a:defRPr/>
            </a:pPr>
            <a:endParaRPr lang="en-GB" sz="24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Scripture to unpack the theme with theological reflection 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Non scriptural </a:t>
            </a:r>
            <a:r>
              <a:rPr lang="en-GB" sz="2400" dirty="0" smtClean="0">
                <a:cs typeface="+mn-cs"/>
              </a:rPr>
              <a:t>quotes/readings </a:t>
            </a:r>
            <a:r>
              <a:rPr lang="en-GB" sz="2400" dirty="0">
                <a:cs typeface="+mn-cs"/>
              </a:rPr>
              <a:t>about the theme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</a:t>
            </a:r>
            <a:r>
              <a:rPr lang="en-GB" sz="2400" dirty="0" smtClean="0">
                <a:cs typeface="+mn-cs"/>
              </a:rPr>
              <a:t>Videos</a:t>
            </a:r>
          </a:p>
          <a:p>
            <a:pPr>
              <a:buFontTx/>
              <a:buChar char="•"/>
              <a:defRPr/>
            </a:pPr>
            <a:endParaRPr lang="en-GB" sz="2400" dirty="0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 smtClean="0">
                <a:cs typeface="+mn-cs"/>
              </a:rPr>
              <a:t> Follow </a:t>
            </a:r>
            <a:r>
              <a:rPr lang="en-GB" sz="2400" dirty="0">
                <a:cs typeface="+mn-cs"/>
              </a:rPr>
              <a:t>up questions for discussion</a:t>
            </a:r>
          </a:p>
          <a:p>
            <a:pPr>
              <a:defRPr/>
            </a:pP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GB" sz="2400" i="1" dirty="0">
              <a:cs typeface="+mn-cs"/>
            </a:endParaRPr>
          </a:p>
          <a:p>
            <a:pPr algn="ctr">
              <a:defRPr/>
            </a:pPr>
            <a:r>
              <a:rPr lang="en-GB" sz="2400" i="1" dirty="0">
                <a:cs typeface="+mn-cs"/>
              </a:rPr>
              <a:t> </a:t>
            </a:r>
          </a:p>
        </p:txBody>
      </p:sp>
      <p:pic>
        <p:nvPicPr>
          <p:cNvPr id="33795" name="Picture 6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95288" y="1933575"/>
            <a:ext cx="8459787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WORSHIP</a:t>
            </a:r>
          </a:p>
          <a:p>
            <a:pPr>
              <a:defRPr/>
            </a:pP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Singing (you can choose </a:t>
            </a:r>
            <a:r>
              <a:rPr lang="en-GB" sz="2400" dirty="0" smtClean="0">
                <a:cs typeface="+mn-cs"/>
              </a:rPr>
              <a:t>how/if </a:t>
            </a:r>
            <a:r>
              <a:rPr lang="en-GB" sz="2400" dirty="0">
                <a:cs typeface="+mn-cs"/>
              </a:rPr>
              <a:t>this happens!)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Meditation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Prayer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</a:t>
            </a:r>
            <a:r>
              <a:rPr lang="en-GB" sz="2400" dirty="0" smtClean="0">
                <a:cs typeface="+mn-cs"/>
              </a:rPr>
              <a:t>Other</a:t>
            </a:r>
          </a:p>
          <a:p>
            <a:pPr>
              <a:buFontTx/>
              <a:buChar char="•"/>
              <a:defRPr/>
            </a:pPr>
            <a:endParaRPr lang="en-GB" sz="24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 smtClean="0">
                <a:cs typeface="+mn-cs"/>
              </a:rPr>
              <a:t>Create worship from the gifts and resources </a:t>
            </a:r>
            <a:r>
              <a:rPr lang="en-GB" sz="2400" dirty="0" smtClean="0">
                <a:cs typeface="+mn-cs"/>
              </a:rPr>
              <a:t>you have within the group</a:t>
            </a:r>
            <a:endParaRPr lang="en-GB" sz="2400" i="1" dirty="0">
              <a:cs typeface="+mn-cs"/>
            </a:endParaRPr>
          </a:p>
        </p:txBody>
      </p:sp>
      <p:pic>
        <p:nvPicPr>
          <p:cNvPr id="34819" name="Picture 6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9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What is Faith at Work?</a:t>
            </a:r>
          </a:p>
        </p:txBody>
      </p:sp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395288" y="2806700"/>
            <a:ext cx="84597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b="1" i="1" dirty="0">
                <a:solidFill>
                  <a:srgbClr val="990099"/>
                </a:solidFill>
              </a:rPr>
              <a:t>Aim</a:t>
            </a:r>
            <a:r>
              <a:rPr lang="en-GB" sz="2400" b="1" i="1" dirty="0"/>
              <a:t>:</a:t>
            </a:r>
            <a:r>
              <a:rPr lang="en-GB" sz="2400" dirty="0"/>
              <a:t>  to enable participants to relate their faith to what they do/are in their working </a:t>
            </a:r>
            <a:r>
              <a:rPr lang="en-GB" sz="2400" dirty="0" smtClean="0"/>
              <a:t>lives </a:t>
            </a:r>
            <a:r>
              <a:rPr lang="en-GB" sz="2400" dirty="0"/>
              <a:t>(not forgetting those not ‘traditionally employed’ such as home carers, students, unemployed, retirees)</a:t>
            </a:r>
            <a:endParaRPr lang="en-GB" sz="2400" b="1" i="1" dirty="0"/>
          </a:p>
          <a:p>
            <a:endParaRPr lang="en-GB" sz="2400" b="1" i="1" dirty="0"/>
          </a:p>
          <a:p>
            <a:r>
              <a:rPr lang="en-GB" sz="2400" b="1" i="1" dirty="0">
                <a:solidFill>
                  <a:srgbClr val="990099"/>
                </a:solidFill>
              </a:rPr>
              <a:t>Rationale</a:t>
            </a:r>
            <a:r>
              <a:rPr lang="en-GB" sz="2400" b="1" i="1" dirty="0"/>
              <a:t>: </a:t>
            </a:r>
            <a:r>
              <a:rPr lang="en-GB" sz="2400" dirty="0"/>
              <a:t>to overcome the experience expressed in </a:t>
            </a:r>
            <a:r>
              <a:rPr lang="en-GB" sz="2400" i="1" dirty="0"/>
              <a:t>Faith in the Countryside</a:t>
            </a:r>
            <a:r>
              <a:rPr lang="en-GB" sz="2400" dirty="0"/>
              <a:t> report “Spirituality in the countryside [workplace] is one of the hardest things”.</a:t>
            </a:r>
          </a:p>
          <a:p>
            <a:pPr algn="ctr"/>
            <a:endParaRPr lang="en-GB" sz="2400" dirty="0"/>
          </a:p>
        </p:txBody>
      </p:sp>
      <p:sp>
        <p:nvSpPr>
          <p:cNvPr id="18436" name="Rectangle 18"/>
          <p:cNvSpPr>
            <a:spLocks noChangeArrowheads="1"/>
          </p:cNvSpPr>
          <p:nvPr/>
        </p:nvSpPr>
        <p:spPr bwMode="auto">
          <a:xfrm>
            <a:off x="179388" y="1989138"/>
            <a:ext cx="878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400" b="1" i="1">
                <a:solidFill>
                  <a:srgbClr val="990099"/>
                </a:solidFill>
              </a:rPr>
              <a:t>Faith at work: spirituality and discipleship for today's world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95288" y="1871663"/>
            <a:ext cx="8459787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WITNESS</a:t>
            </a:r>
          </a:p>
          <a:p>
            <a:pPr>
              <a:defRPr/>
            </a:pP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>
                <a:cs typeface="+mn-cs"/>
              </a:rPr>
              <a:t> How do we put what we have learnt and discussed into practice</a:t>
            </a:r>
          </a:p>
          <a:p>
            <a:pPr>
              <a:buFontTx/>
              <a:buChar char="•"/>
              <a:defRPr/>
            </a:pPr>
            <a:endParaRPr lang="en-GB" sz="240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>
                <a:cs typeface="+mn-cs"/>
              </a:rPr>
              <a:t> Prayer</a:t>
            </a:r>
          </a:p>
          <a:p>
            <a:pPr>
              <a:buFontTx/>
              <a:buChar char="•"/>
              <a:defRPr/>
            </a:pPr>
            <a:endParaRPr lang="en-GB" sz="240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>
                <a:cs typeface="+mn-cs"/>
              </a:rPr>
              <a:t> Things to go away to think and do</a:t>
            </a:r>
          </a:p>
          <a:p>
            <a:pPr>
              <a:defRPr/>
            </a:pPr>
            <a:endParaRPr lang="en-GB" sz="2400">
              <a:cs typeface="+mn-cs"/>
            </a:endParaRPr>
          </a:p>
          <a:p>
            <a:pPr algn="ctr">
              <a:defRPr/>
            </a:pP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GB" sz="2400" i="1">
              <a:cs typeface="+mn-cs"/>
            </a:endParaRPr>
          </a:p>
          <a:p>
            <a:pPr algn="ctr">
              <a:defRPr/>
            </a:pPr>
            <a:r>
              <a:rPr lang="en-GB" sz="2400" i="1">
                <a:cs typeface="+mn-cs"/>
              </a:rPr>
              <a:t> </a:t>
            </a:r>
          </a:p>
        </p:txBody>
      </p:sp>
      <p:pic>
        <p:nvPicPr>
          <p:cNvPr id="35843" name="Picture 6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95288" y="1846263"/>
            <a:ext cx="8459787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Too much material</a:t>
            </a:r>
          </a:p>
          <a:p>
            <a:pPr>
              <a:defRPr/>
            </a:pPr>
            <a:endParaRPr lang="en-GB" sz="2400" dirty="0">
              <a:solidFill>
                <a:srgbClr val="990099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</a:t>
            </a:r>
            <a:r>
              <a:rPr lang="en-GB" sz="2400" dirty="0" smtClean="0">
                <a:cs typeface="+mn-cs"/>
              </a:rPr>
              <a:t>We’ve provided at </a:t>
            </a:r>
            <a:r>
              <a:rPr lang="en-GB" sz="2400" dirty="0" smtClean="0">
                <a:cs typeface="+mn-cs"/>
              </a:rPr>
              <a:t>least two </a:t>
            </a:r>
            <a:r>
              <a:rPr lang="en-GB" sz="2400" dirty="0">
                <a:cs typeface="+mn-cs"/>
              </a:rPr>
              <a:t>and </a:t>
            </a:r>
            <a:r>
              <a:rPr lang="en-GB" sz="2400" dirty="0" smtClean="0">
                <a:cs typeface="+mn-cs"/>
              </a:rPr>
              <a:t>a half hours’ </a:t>
            </a:r>
            <a:r>
              <a:rPr lang="en-GB" sz="2400" dirty="0">
                <a:cs typeface="+mn-cs"/>
              </a:rPr>
              <a:t>of </a:t>
            </a:r>
            <a:r>
              <a:rPr lang="en-GB" sz="2400" dirty="0" smtClean="0">
                <a:cs typeface="+mn-cs"/>
              </a:rPr>
              <a:t>material</a:t>
            </a:r>
          </a:p>
          <a:p>
            <a:pPr>
              <a:buFontTx/>
              <a:buChar char="•"/>
              <a:defRPr/>
            </a:pPr>
            <a:r>
              <a:rPr lang="en-GB" sz="2400" dirty="0" smtClean="0">
                <a:cs typeface="+mn-cs"/>
              </a:rPr>
              <a:t> Decide </a:t>
            </a:r>
            <a:r>
              <a:rPr lang="en-GB" sz="2400" dirty="0">
                <a:cs typeface="+mn-cs"/>
              </a:rPr>
              <a:t>how long your session will </a:t>
            </a:r>
            <a:r>
              <a:rPr lang="en-GB" sz="2400" dirty="0" smtClean="0">
                <a:cs typeface="+mn-cs"/>
              </a:rPr>
              <a:t>be</a:t>
            </a:r>
          </a:p>
          <a:p>
            <a:pPr>
              <a:buFontTx/>
              <a:buChar char="•"/>
              <a:defRPr/>
            </a:pPr>
            <a:r>
              <a:rPr lang="en-GB" sz="2400" dirty="0" smtClean="0">
                <a:cs typeface="+mn-cs"/>
              </a:rPr>
              <a:t> Read </a:t>
            </a:r>
            <a:r>
              <a:rPr lang="en-GB" sz="2400" dirty="0">
                <a:cs typeface="+mn-cs"/>
              </a:rPr>
              <a:t>through the material and see what you may change or leave out</a:t>
            </a:r>
            <a:r>
              <a:rPr lang="en-GB" sz="2400" dirty="0" smtClean="0">
                <a:cs typeface="+mn-cs"/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</a:t>
            </a:r>
            <a:r>
              <a:rPr lang="en-GB" sz="2400" dirty="0" smtClean="0">
                <a:cs typeface="+mn-cs"/>
              </a:rPr>
              <a:t>If you miss things out, don’t omit the whole of one section (</a:t>
            </a:r>
            <a:r>
              <a:rPr lang="en-GB" sz="2400" dirty="0" err="1" smtClean="0">
                <a:cs typeface="+mn-cs"/>
              </a:rPr>
              <a:t>ie</a:t>
            </a:r>
            <a:r>
              <a:rPr lang="en-GB" sz="2400" dirty="0" smtClean="0">
                <a:cs typeface="+mn-cs"/>
              </a:rPr>
              <a:t> Welcome, Word, Worship, or Witness)</a:t>
            </a:r>
          </a:p>
          <a:p>
            <a:pPr>
              <a:buFontTx/>
              <a:buChar char="•"/>
              <a:defRPr/>
            </a:pPr>
            <a:r>
              <a:rPr lang="en-GB" sz="2400" dirty="0">
                <a:cs typeface="+mn-cs"/>
              </a:rPr>
              <a:t> </a:t>
            </a:r>
            <a:r>
              <a:rPr lang="en-GB" sz="2400" dirty="0" smtClean="0">
                <a:cs typeface="+mn-cs"/>
              </a:rPr>
              <a:t>A balanced session needs at least one item from each of Welcome, Word, Worship or Witness</a:t>
            </a:r>
          </a:p>
          <a:p>
            <a:pPr>
              <a:buFontTx/>
              <a:buChar char="•"/>
              <a:defRPr/>
            </a:pPr>
            <a:r>
              <a:rPr lang="en-GB" sz="2400" dirty="0" smtClean="0">
                <a:cs typeface="+mn-cs"/>
              </a:rPr>
              <a:t> </a:t>
            </a:r>
            <a:r>
              <a:rPr lang="en-GB" sz="2400" dirty="0" smtClean="0">
                <a:cs typeface="+mn-cs"/>
              </a:rPr>
              <a:t>It is possible to do the course without all the technical stuff if you need or want to</a:t>
            </a:r>
            <a:endParaRPr lang="en-GB" sz="2400" dirty="0">
              <a:cs typeface="+mn-cs"/>
            </a:endParaRPr>
          </a:p>
        </p:txBody>
      </p:sp>
      <p:pic>
        <p:nvPicPr>
          <p:cNvPr id="36867" name="Picture 7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95288" y="1995488"/>
            <a:ext cx="8459787" cy="337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Evaluation</a:t>
            </a:r>
          </a:p>
          <a:p>
            <a:pPr>
              <a:defRPr/>
            </a:pPr>
            <a:endParaRPr lang="en-GB" sz="2400">
              <a:solidFill>
                <a:srgbClr val="990099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>
                <a:cs typeface="+mn-cs"/>
              </a:rPr>
              <a:t> Downloadable from the Faith at Work website</a:t>
            </a:r>
          </a:p>
          <a:p>
            <a:pPr>
              <a:buFontTx/>
              <a:buChar char="•"/>
              <a:defRPr/>
            </a:pPr>
            <a:endParaRPr lang="en-GB" sz="240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>
                <a:cs typeface="+mn-cs"/>
              </a:rPr>
              <a:t> Important in developing the course</a:t>
            </a:r>
          </a:p>
          <a:p>
            <a:pPr>
              <a:buFontTx/>
              <a:buChar char="•"/>
              <a:defRPr/>
            </a:pPr>
            <a:endParaRPr lang="en-GB" sz="240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GB" sz="2400">
                <a:cs typeface="+mn-cs"/>
              </a:rPr>
              <a:t> Forward information to Lincolnshire Chaplaincy Services</a:t>
            </a:r>
          </a:p>
          <a:p>
            <a:pPr>
              <a:buFontTx/>
              <a:buChar char="•"/>
              <a:defRPr/>
            </a:pPr>
            <a:endParaRPr lang="en-GB" sz="2400">
              <a:cs typeface="+mn-cs"/>
            </a:endParaRPr>
          </a:p>
          <a:p>
            <a:pPr>
              <a:defRPr/>
            </a:pPr>
            <a:endParaRPr lang="en-GB" sz="2400">
              <a:cs typeface="+mn-cs"/>
            </a:endParaRPr>
          </a:p>
        </p:txBody>
      </p:sp>
      <p:pic>
        <p:nvPicPr>
          <p:cNvPr id="37891" name="Picture 7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5288" y="1841500"/>
            <a:ext cx="8459787" cy="60016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Copyright and Resources</a:t>
            </a:r>
          </a:p>
          <a:p>
            <a:pPr>
              <a:defRPr/>
            </a:pPr>
            <a:endParaRPr lang="en-GB" sz="24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GB" sz="2400" dirty="0">
                <a:cs typeface="+mn-cs"/>
              </a:rPr>
              <a:t>Please ensure the appropriate copyright licenses have been obtained for the delivery of the course, for example you may need one for any songs you print off words for (</a:t>
            </a:r>
            <a:r>
              <a:rPr lang="en-GB" sz="2400" dirty="0">
                <a:cs typeface="+mn-cs"/>
                <a:hlinkClick r:id="rId2"/>
              </a:rPr>
              <a:t>www.ccli.co.uk</a:t>
            </a:r>
            <a:r>
              <a:rPr lang="en-GB" sz="2400" dirty="0" smtClean="0">
                <a:cs typeface="+mn-cs"/>
              </a:rPr>
              <a:t>) or video clips you actually download. </a:t>
            </a:r>
            <a:r>
              <a:rPr lang="en-GB" sz="2400" dirty="0">
                <a:cs typeface="+mn-cs"/>
              </a:rPr>
              <a:t>You will also need to get copyright clearance, where relevant, for any material that you change in the </a:t>
            </a:r>
            <a:r>
              <a:rPr lang="en-GB" sz="2400" dirty="0" smtClean="0">
                <a:cs typeface="+mn-cs"/>
              </a:rPr>
              <a:t>resource material provided.</a:t>
            </a:r>
            <a:endParaRPr lang="en-GB" sz="2400" dirty="0">
              <a:cs typeface="+mn-cs"/>
            </a:endParaRPr>
          </a:p>
          <a:p>
            <a:pPr>
              <a:defRPr/>
            </a:pPr>
            <a:r>
              <a:rPr lang="en-GB" sz="2400" dirty="0">
                <a:cs typeface="+mn-cs"/>
              </a:rPr>
              <a:t>Copyright owners are noted on the leaders’ notes, with a fuller list on the website.  Where no other name is given, copyright lies with Lincolnshire Chaplaincy Services</a:t>
            </a:r>
            <a:r>
              <a:rPr lang="en-GB" sz="2400" dirty="0" smtClean="0">
                <a:cs typeface="+mn-cs"/>
              </a:rPr>
              <a:t>.</a:t>
            </a:r>
          </a:p>
          <a:p>
            <a:pPr>
              <a:defRPr/>
            </a:pPr>
            <a:r>
              <a:rPr lang="en-GB" sz="2400" dirty="0" smtClean="0">
                <a:cs typeface="+mn-cs"/>
              </a:rPr>
              <a:t>(A fuller copyright notice is on the website.)</a:t>
            </a:r>
            <a:endParaRPr lang="en-GB" sz="2400" dirty="0">
              <a:cs typeface="+mn-cs"/>
            </a:endParaRPr>
          </a:p>
          <a:p>
            <a:pPr algn="ctr">
              <a:defRPr/>
            </a:pP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GB" sz="2400" i="1" dirty="0">
              <a:cs typeface="+mn-cs"/>
            </a:endParaRPr>
          </a:p>
          <a:p>
            <a:pPr algn="ctr">
              <a:defRPr/>
            </a:pPr>
            <a:r>
              <a:rPr lang="en-GB" sz="2400" i="1" dirty="0">
                <a:cs typeface="+mn-cs"/>
              </a:rPr>
              <a:t> </a:t>
            </a:r>
          </a:p>
        </p:txBody>
      </p:sp>
      <p:pic>
        <p:nvPicPr>
          <p:cNvPr id="38915" name="Picture 7" descr="Postcards - top banner - no 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1970088"/>
            <a:ext cx="8459788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Discussion and sharing times are important. Encourage people to talk to one another. Take advantage of the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discussion and group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work times in the programme.</a:t>
            </a:r>
            <a:endParaRPr lang="en-GB" sz="2400" dirty="0">
              <a:cs typeface="+mn-cs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3850" y="3460750"/>
            <a:ext cx="8459788" cy="1552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 key is to get the information across in a fun and informative way that will encourage and challenge participants rather than speak down to them.</a:t>
            </a:r>
          </a:p>
          <a:p>
            <a:pPr algn="ctr">
              <a:defRPr/>
            </a:pP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39940" name="Picture 8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Shaping a Faith at Work session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41313" y="1727200"/>
            <a:ext cx="8459787" cy="167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www.faithatwork.info </a:t>
            </a:r>
          </a:p>
          <a:p>
            <a:pPr algn="ctr">
              <a:defRPr/>
            </a:pPr>
            <a:endParaRPr lang="en-GB" sz="40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GB" sz="2400" dirty="0">
              <a:cs typeface="+mn-cs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7724775" cy="2016125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1430" tIns="45714" rIns="91430" bIns="45714"/>
          <a:lstStyle/>
          <a:p>
            <a:pPr eaLnBrk="1" hangingPunct="1">
              <a:buFontTx/>
              <a:buNone/>
              <a:defRPr/>
            </a:pPr>
            <a:endParaRPr lang="en-GB" sz="2800" dirty="0"/>
          </a:p>
          <a:p>
            <a:pPr algn="ctr" eaLnBrk="1" hangingPunct="1">
              <a:buFontTx/>
              <a:buNone/>
              <a:defRPr/>
            </a:pPr>
            <a:r>
              <a:rPr lang="en-GB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GB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FaithAtWork_LCS</a:t>
            </a:r>
            <a:endParaRPr lang="en-GB" sz="28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en-GB" sz="28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www.facebook.com/FaithAtWork.LCS</a:t>
            </a:r>
          </a:p>
          <a:p>
            <a:pPr algn="ctr" eaLnBrk="1" hangingPunct="1">
              <a:buFontTx/>
              <a:buNone/>
              <a:defRPr/>
            </a:pPr>
            <a:endParaRPr lang="en-GB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www.lentinlincoln.org</a:t>
            </a:r>
          </a:p>
          <a:p>
            <a:pPr algn="ctr" eaLnBrk="1" hangingPunct="1">
              <a:buFontTx/>
              <a:buNone/>
              <a:defRPr/>
            </a:pPr>
            <a:endParaRPr lang="en-GB" sz="24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www.lincschaplaincy.org.uk</a:t>
            </a:r>
            <a:endParaRPr lang="en-GB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en-GB" sz="24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en-GB" sz="28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4" name="Picture 8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Shaping a Faith at Work session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433388" y="229870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55650" y="2349500"/>
            <a:ext cx="72707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72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 Course Material</a:t>
            </a:r>
          </a:p>
        </p:txBody>
      </p:sp>
      <p:pic>
        <p:nvPicPr>
          <p:cNvPr id="41987" name="Picture 6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92113"/>
            <a:ext cx="57546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433388" y="229870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3010" name="Picture 4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4639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4321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Postcard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433388" y="229870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4034" name="Picture 3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250825" y="1989138"/>
            <a:ext cx="85693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dirty="0"/>
              <a:t> Seven postcards, one for each session plus a prayer card </a:t>
            </a:r>
          </a:p>
          <a:p>
            <a:pPr>
              <a:buFontTx/>
              <a:buChar char="•"/>
            </a:pPr>
            <a:endParaRPr lang="en-GB" sz="2400" dirty="0"/>
          </a:p>
          <a:p>
            <a:r>
              <a:rPr lang="en-GB" sz="2400" dirty="0"/>
              <a:t> Can be used…..</a:t>
            </a:r>
          </a:p>
          <a:p>
            <a:r>
              <a:rPr lang="en-GB" sz="2400" dirty="0"/>
              <a:t> </a:t>
            </a:r>
          </a:p>
          <a:p>
            <a:pPr>
              <a:buFontTx/>
              <a:buChar char="•"/>
            </a:pPr>
            <a:r>
              <a:rPr lang="en-GB" sz="2400" dirty="0"/>
              <a:t> for a stand alone session, if you don’t have access to IT equipment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to accompany the DVD and website material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for Personal Reflection during and after the </a:t>
            </a:r>
            <a:r>
              <a:rPr lang="en-GB" sz="2400" dirty="0" smtClean="0"/>
              <a:t>session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 smtClean="0"/>
              <a:t> A4 copies can be downloaded from the </a:t>
            </a:r>
            <a:r>
              <a:rPr lang="en-GB" sz="2400" dirty="0" smtClean="0"/>
              <a:t>website if needed</a:t>
            </a:r>
            <a:endParaRPr lang="en-GB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468313" y="2276475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5058" name="Picture 3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395288" y="2133600"/>
            <a:ext cx="83534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sz="2400" dirty="0"/>
              <a:t> Interviews from Church Leaders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Stories and testimonies of local people about life and faith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Worship resources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Quotes and other support </a:t>
            </a:r>
            <a:r>
              <a:rPr lang="en-GB" sz="2400" dirty="0" smtClean="0"/>
              <a:t>material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 smtClean="0"/>
              <a:t>You </a:t>
            </a:r>
            <a:r>
              <a:rPr lang="en-GB" sz="2400" dirty="0"/>
              <a:t>will need to pause the DVD at various sections before it moves on. Get to know the DVD before you lead the session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9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What is Faith at Work?</a:t>
            </a:r>
          </a:p>
        </p:txBody>
      </p:sp>
      <p:sp>
        <p:nvSpPr>
          <p:cNvPr id="50180" name="Text Box 16"/>
          <p:cNvSpPr txBox="1">
            <a:spLocks noChangeArrowheads="1"/>
          </p:cNvSpPr>
          <p:nvPr/>
        </p:nvSpPr>
        <p:spPr bwMode="auto">
          <a:xfrm>
            <a:off x="395288" y="2806700"/>
            <a:ext cx="84597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b="1" i="1" dirty="0">
                <a:solidFill>
                  <a:srgbClr val="990099"/>
                </a:solidFill>
              </a:rPr>
              <a:t>Two meanings: </a:t>
            </a:r>
          </a:p>
          <a:p>
            <a:r>
              <a:rPr lang="en-GB" sz="2400" dirty="0"/>
              <a:t>The title has two meanings. The course is relevant for people who are at work and want to discover how they can live out that faith in the work context.</a:t>
            </a:r>
          </a:p>
          <a:p>
            <a:endParaRPr lang="en-GB" sz="2400" dirty="0"/>
          </a:p>
          <a:p>
            <a:r>
              <a:rPr lang="en-GB" sz="2400" dirty="0"/>
              <a:t>It can also be used to consider how </a:t>
            </a:r>
            <a:r>
              <a:rPr lang="en-GB" sz="2400" dirty="0" smtClean="0"/>
              <a:t>we all need a faith that works in our daily lives.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Some of the material is more specific to </a:t>
            </a:r>
            <a:r>
              <a:rPr lang="en-GB" sz="2400" dirty="0" smtClean="0"/>
              <a:t>work than others, so consider </a:t>
            </a:r>
            <a:r>
              <a:rPr lang="en-GB" sz="2400" dirty="0"/>
              <a:t>your </a:t>
            </a:r>
            <a:r>
              <a:rPr lang="en-GB" sz="2400" dirty="0" smtClean="0"/>
              <a:t>context.</a:t>
            </a:r>
            <a:endParaRPr lang="en-GB" sz="2400" dirty="0"/>
          </a:p>
        </p:txBody>
      </p:sp>
      <p:sp>
        <p:nvSpPr>
          <p:cNvPr id="50181" name="Rectangle 18"/>
          <p:cNvSpPr>
            <a:spLocks noChangeArrowheads="1"/>
          </p:cNvSpPr>
          <p:nvPr/>
        </p:nvSpPr>
        <p:spPr bwMode="auto">
          <a:xfrm>
            <a:off x="179388" y="1989138"/>
            <a:ext cx="878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400" b="1" i="1">
                <a:solidFill>
                  <a:srgbClr val="990099"/>
                </a:solidFill>
              </a:rPr>
              <a:t>Faith at work: spirituality and discipleship for today's world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468313" y="2276475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6082" name="Picture 3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Leaders’ Notes</a:t>
            </a: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395288" y="2133600"/>
            <a:ext cx="741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sz="2400" dirty="0"/>
              <a:t> Support about how to lead a group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Offers suggestions how to lead the course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Details about each section and activity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Additional materials</a:t>
            </a:r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Ideas for discussion and thoughts for theological </a:t>
            </a:r>
            <a:r>
              <a:rPr lang="en-GB" sz="2400" dirty="0" smtClean="0"/>
              <a:t>reflection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433388" y="229870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7106" name="Picture 3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000" b="1">
                <a:solidFill>
                  <a:schemeClr val="bg1"/>
                </a:solidFill>
              </a:rPr>
              <a:t>Website</a:t>
            </a:r>
          </a:p>
        </p:txBody>
      </p:sp>
      <p:pic>
        <p:nvPicPr>
          <p:cNvPr id="47108" name="Picture 7" descr="blank_computer_screen__563480113023015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>
            <a:fillRect/>
          </a:stretch>
        </p:blipFill>
        <p:spPr bwMode="auto">
          <a:xfrm>
            <a:off x="3388519" y="3078193"/>
            <a:ext cx="575945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323850" y="2060575"/>
            <a:ext cx="83518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  Leaders’ Notes</a:t>
            </a:r>
          </a:p>
          <a:p>
            <a:pPr>
              <a:buFontTx/>
              <a:buChar char="•"/>
            </a:pPr>
            <a:r>
              <a:rPr lang="en-GB" sz="2400" dirty="0" smtClean="0"/>
              <a:t>   Additional </a:t>
            </a:r>
            <a:r>
              <a:rPr lang="en-GB" sz="2400" dirty="0"/>
              <a:t>material and links to other resources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  Downloadable </a:t>
            </a:r>
            <a:r>
              <a:rPr lang="en-GB" sz="2400" dirty="0"/>
              <a:t>resources and notes for all material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  Videos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  Our </a:t>
            </a:r>
            <a:r>
              <a:rPr lang="en-GB" sz="2400" dirty="0"/>
              <a:t>YouTube </a:t>
            </a:r>
            <a:r>
              <a:rPr lang="en-GB" sz="2400" dirty="0" smtClean="0"/>
              <a:t>channel</a:t>
            </a:r>
          </a:p>
          <a:p>
            <a:pPr>
              <a:buFontTx/>
              <a:buChar char="•"/>
            </a:pPr>
            <a:r>
              <a:rPr lang="en-GB" sz="2400" dirty="0" smtClean="0"/>
              <a:t>   Links to other YouTube</a:t>
            </a:r>
          </a:p>
          <a:p>
            <a:r>
              <a:rPr lang="en-GB" sz="2400" dirty="0" smtClean="0"/>
              <a:t>    clips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Further </a:t>
            </a:r>
            <a:r>
              <a:rPr lang="en-GB" sz="2400" dirty="0"/>
              <a:t>resources</a:t>
            </a:r>
          </a:p>
          <a:p>
            <a:pPr>
              <a:buFontTx/>
              <a:buChar char="•"/>
            </a:pPr>
            <a:endParaRPr lang="en-GB" sz="2400" dirty="0"/>
          </a:p>
        </p:txBody>
      </p:sp>
      <p:pic>
        <p:nvPicPr>
          <p:cNvPr id="471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3480"/>
            <a:ext cx="452913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33388" y="229870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23850" y="2349500"/>
            <a:ext cx="8569325" cy="4124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4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Order your packs through </a:t>
            </a:r>
            <a:r>
              <a:rPr lang="en-GB" sz="44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Lincolnshire Chaplaincy Services office</a:t>
            </a:r>
          </a:p>
          <a:p>
            <a:pPr algn="ctr"/>
            <a:r>
              <a:rPr lang="en-GB" sz="24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42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faithatwork@lincschaplaincy.org.uk</a:t>
            </a:r>
            <a:endParaRPr lang="en-GB" sz="4200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4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en-GB" sz="4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01522 </a:t>
            </a:r>
            <a:r>
              <a:rPr lang="en-GB" sz="40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504072</a:t>
            </a:r>
          </a:p>
        </p:txBody>
      </p:sp>
      <p:pic>
        <p:nvPicPr>
          <p:cNvPr id="51204" name="Picture 4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92113"/>
            <a:ext cx="57546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What is Faith at Work?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33388" y="229870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2805113"/>
            <a:ext cx="8459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This </a:t>
            </a:r>
            <a:r>
              <a:rPr lang="en-GB" sz="2400" dirty="0"/>
              <a:t>six-week course is not designed to give clear cut answers, or to arrive at any definite outcomes, but rather to draw a response from participants that will lead to action and response on their part.</a:t>
            </a:r>
          </a:p>
          <a:p>
            <a:pPr algn="ctr"/>
            <a:endParaRPr lang="en-GB" sz="24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0825" y="1916113"/>
            <a:ext cx="878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400" b="1" i="1">
                <a:solidFill>
                  <a:srgbClr val="990099"/>
                </a:solidFill>
              </a:rPr>
              <a:t>Faith at work: spirituality and discipleship for today's world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What is Faith at Work?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750" y="2489200"/>
            <a:ext cx="84597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b="1" i="1" dirty="0">
                <a:solidFill>
                  <a:srgbClr val="990099"/>
                </a:solidFill>
              </a:rPr>
              <a:t>Objectives:</a:t>
            </a:r>
            <a:r>
              <a:rPr lang="en-GB" sz="2400" b="1" i="1" dirty="0"/>
              <a:t> </a:t>
            </a:r>
            <a:r>
              <a:rPr lang="en-GB" sz="2400" dirty="0"/>
              <a:t>by the end of the course, participants will be:</a:t>
            </a:r>
          </a:p>
          <a:p>
            <a:pPr lvl="1">
              <a:buFontTx/>
              <a:buChar char="•"/>
            </a:pPr>
            <a:r>
              <a:rPr lang="en-GB" sz="2400" dirty="0"/>
              <a:t> Enthused about their discipleship</a:t>
            </a:r>
          </a:p>
          <a:p>
            <a:pPr lvl="1">
              <a:buFontTx/>
              <a:buChar char="•"/>
            </a:pPr>
            <a:r>
              <a:rPr lang="en-GB" sz="2400" dirty="0"/>
              <a:t> Engaging with a lively spirituality</a:t>
            </a:r>
          </a:p>
          <a:p>
            <a:pPr lvl="1">
              <a:buFontTx/>
              <a:buChar char="•"/>
            </a:pPr>
            <a:r>
              <a:rPr lang="en-GB" sz="2400" dirty="0"/>
              <a:t> Encouraged by telling their stories &amp; being listened to</a:t>
            </a:r>
          </a:p>
          <a:p>
            <a:pPr lvl="1">
              <a:buFontTx/>
              <a:buChar char="•"/>
            </a:pPr>
            <a:r>
              <a:rPr lang="en-GB" sz="2400" dirty="0"/>
              <a:t> Enlightened by hearing others’ stories</a:t>
            </a:r>
          </a:p>
          <a:p>
            <a:pPr lvl="1">
              <a:buFontTx/>
              <a:buChar char="•"/>
            </a:pPr>
            <a:r>
              <a:rPr lang="en-GB" sz="2400" dirty="0"/>
              <a:t> Enabled to make connections between their faith </a:t>
            </a:r>
            <a:r>
              <a:rPr lang="en-GB" sz="2400" dirty="0" smtClean="0"/>
              <a:t>and their </a:t>
            </a:r>
            <a:r>
              <a:rPr lang="en-GB" sz="2400" dirty="0"/>
              <a:t>daily occupation</a:t>
            </a:r>
          </a:p>
          <a:p>
            <a:pPr lvl="1">
              <a:buFontTx/>
              <a:buChar char="•"/>
            </a:pPr>
            <a:r>
              <a:rPr lang="en-GB" sz="2400" dirty="0"/>
              <a:t> Equipped with tools to continue their reflections</a:t>
            </a:r>
          </a:p>
          <a:p>
            <a:pPr lvl="1">
              <a:buFontTx/>
              <a:buChar char="•"/>
            </a:pPr>
            <a:r>
              <a:rPr lang="en-GB" sz="2400" dirty="0"/>
              <a:t> Energised to be actively involved in debate and practical action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79388" y="1892300"/>
            <a:ext cx="878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400" b="1" i="1">
                <a:solidFill>
                  <a:srgbClr val="990099"/>
                </a:solidFill>
              </a:rPr>
              <a:t>Faith at work: spirituality and discipleship for today's world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578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Who is it for?</a:t>
            </a:r>
          </a:p>
          <a:p>
            <a:pPr eaLnBrk="1" hangingPunct="1">
              <a:defRPr/>
            </a:pPr>
            <a:r>
              <a:rPr lang="en-GB" sz="2800" dirty="0"/>
              <a:t>Church leaders</a:t>
            </a:r>
          </a:p>
          <a:p>
            <a:pPr eaLnBrk="1" hangingPunct="1">
              <a:defRPr/>
            </a:pPr>
            <a:r>
              <a:rPr lang="en-GB" sz="2800" dirty="0"/>
              <a:t>Lay People</a:t>
            </a:r>
          </a:p>
          <a:p>
            <a:pPr eaLnBrk="1" hangingPunct="1">
              <a:defRPr/>
            </a:pPr>
            <a:r>
              <a:rPr lang="en-GB" sz="2800" dirty="0"/>
              <a:t>Those in work / those out of work</a:t>
            </a:r>
          </a:p>
          <a:p>
            <a:pPr eaLnBrk="1" hangingPunct="1">
              <a:defRPr/>
            </a:pPr>
            <a:r>
              <a:rPr lang="en-GB" sz="2800" dirty="0"/>
              <a:t>All denominations</a:t>
            </a:r>
          </a:p>
          <a:p>
            <a:pPr eaLnBrk="1" hangingPunct="1">
              <a:defRPr/>
            </a:pPr>
            <a:r>
              <a:rPr lang="en-GB" sz="2800" dirty="0"/>
              <a:t>Para church groups</a:t>
            </a:r>
          </a:p>
          <a:p>
            <a:pPr eaLnBrk="1" hangingPunct="1">
              <a:defRPr/>
            </a:pPr>
            <a:r>
              <a:rPr lang="en-GB" sz="2800" dirty="0"/>
              <a:t>Workplace Christian Unions</a:t>
            </a:r>
            <a:endParaRPr lang="en-GB" sz="2800" i="1" dirty="0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85578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can it be run?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Lent course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In Cell Groups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As a Churches Together Group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As a church ‘study</a:t>
            </a:r>
            <a:r>
              <a:rPr lang="en-GB" sz="2800" dirty="0" smtClean="0"/>
              <a:t>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In workplaces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With other interested groups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At any time!</a:t>
            </a:r>
            <a:endParaRPr lang="en-GB" sz="2800" dirty="0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68313" y="2276475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21508" name="Picture 11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What is Faith at Work?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"/>
          <p:cNvSpPr txBox="1">
            <a:spLocks noChangeArrowheads="1"/>
          </p:cNvSpPr>
          <p:nvPr/>
        </p:nvSpPr>
        <p:spPr bwMode="auto">
          <a:xfrm>
            <a:off x="433388" y="229870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9388" y="2232025"/>
            <a:ext cx="8675687" cy="354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Session 1 – The </a:t>
            </a:r>
            <a:r>
              <a:rPr lang="en-GB" sz="32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CALLING</a:t>
            </a:r>
          </a:p>
          <a:p>
            <a:pPr>
              <a:defRPr/>
            </a:pPr>
            <a:endParaRPr lang="en-GB" sz="3200" dirty="0">
              <a:solidFill>
                <a:srgbClr val="990099"/>
              </a:solidFill>
              <a:cs typeface="+mn-cs"/>
            </a:endParaRPr>
          </a:p>
          <a:p>
            <a:pPr marL="0" indent="0" algn="ctr">
              <a:defRPr/>
            </a:pPr>
            <a:r>
              <a:rPr lang="en-GB" sz="2400" dirty="0">
                <a:cs typeface="+mn-cs"/>
              </a:rPr>
              <a:t>To be a disciple throughout the week</a:t>
            </a:r>
          </a:p>
          <a:p>
            <a:pPr algn="ctr">
              <a:defRPr/>
            </a:pPr>
            <a:endParaRPr lang="en-GB" sz="2400" dirty="0">
              <a:cs typeface="+mn-cs"/>
            </a:endParaRPr>
          </a:p>
          <a:p>
            <a:pPr algn="ctr">
              <a:defRPr/>
            </a:pP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Session 2 – The </a:t>
            </a:r>
            <a:r>
              <a:rPr lang="en-GB" sz="32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CHALLENGE</a:t>
            </a:r>
          </a:p>
          <a:p>
            <a:pPr algn="ctr">
              <a:defRPr/>
            </a:pPr>
            <a:endParaRPr lang="en-GB" sz="3200" dirty="0">
              <a:solidFill>
                <a:srgbClr val="990099"/>
              </a:solidFill>
              <a:cs typeface="+mn-cs"/>
            </a:endParaRPr>
          </a:p>
          <a:p>
            <a:pPr algn="ctr">
              <a:defRPr/>
            </a:pPr>
            <a:r>
              <a:rPr lang="en-GB" sz="2400" dirty="0" smtClean="0">
                <a:cs typeface="+mn-cs"/>
              </a:rPr>
              <a:t>Remaining </a:t>
            </a:r>
            <a:r>
              <a:rPr lang="en-GB" sz="2400" dirty="0">
                <a:cs typeface="+mn-cs"/>
              </a:rPr>
              <a:t>faithful despite everything</a:t>
            </a:r>
          </a:p>
          <a:p>
            <a:pPr algn="ctr">
              <a:defRPr/>
            </a:pPr>
            <a:endParaRPr lang="en-GB" sz="2400" dirty="0">
              <a:cs typeface="+mn-cs"/>
            </a:endParaRPr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9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400" b="1">
                <a:solidFill>
                  <a:schemeClr val="bg1"/>
                </a:solidFill>
              </a:rPr>
              <a:t>What is Faith at Work?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6"/>
          <p:cNvSpPr txBox="1">
            <a:spLocks noChangeArrowheads="1"/>
          </p:cNvSpPr>
          <p:nvPr/>
        </p:nvSpPr>
        <p:spPr bwMode="auto">
          <a:xfrm>
            <a:off x="433388" y="229870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79388" y="2154238"/>
            <a:ext cx="8675687" cy="3502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Session 3 – The </a:t>
            </a:r>
            <a:r>
              <a:rPr lang="en-GB" sz="32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CLOCK </a:t>
            </a:r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ticks on</a:t>
            </a:r>
          </a:p>
          <a:p>
            <a:endParaRPr lang="en-GB" sz="3200"/>
          </a:p>
          <a:p>
            <a:pPr algn="ctr"/>
            <a:r>
              <a:rPr lang="en-GB" sz="2400"/>
              <a:t>How do we fit it all in?</a:t>
            </a:r>
          </a:p>
          <a:p>
            <a:pPr algn="ctr"/>
            <a:endParaRPr lang="en-GB" sz="2400"/>
          </a:p>
          <a:p>
            <a:pPr algn="ctr"/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Session 4 – The moral </a:t>
            </a:r>
            <a:r>
              <a:rPr lang="en-GB" sz="32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COMPASS</a:t>
            </a:r>
          </a:p>
          <a:p>
            <a:pPr algn="ctr"/>
            <a:endParaRPr lang="en-GB" sz="3200"/>
          </a:p>
          <a:p>
            <a:pPr algn="ctr"/>
            <a:r>
              <a:rPr lang="en-GB" sz="2400"/>
              <a:t>How do we keep our integrity?</a:t>
            </a:r>
          </a:p>
          <a:p>
            <a:pPr algn="ctr"/>
            <a:endParaRPr lang="en-GB" sz="2400"/>
          </a:p>
        </p:txBody>
      </p:sp>
      <p:pic>
        <p:nvPicPr>
          <p:cNvPr id="23555" name="Picture 9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What is Faith at Work?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Faith at Work?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433388" y="229870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79388" y="2154238"/>
            <a:ext cx="8675687" cy="3502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Session 5 – Showing </a:t>
            </a:r>
            <a:r>
              <a:rPr lang="en-GB" sz="32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COMPASSION</a:t>
            </a:r>
          </a:p>
          <a:p>
            <a:endParaRPr lang="en-GB" sz="3200"/>
          </a:p>
          <a:p>
            <a:pPr algn="ctr"/>
            <a:r>
              <a:rPr lang="en-GB" sz="2400"/>
              <a:t>Spirituality in action</a:t>
            </a:r>
          </a:p>
          <a:p>
            <a:pPr algn="ctr"/>
            <a:endParaRPr lang="en-GB" sz="2400"/>
          </a:p>
          <a:p>
            <a:pPr algn="ctr"/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Session 6 – Making </a:t>
            </a:r>
            <a:r>
              <a:rPr lang="en-GB" sz="32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CONNECTIONS</a:t>
            </a:r>
          </a:p>
          <a:p>
            <a:pPr algn="ctr"/>
            <a:endParaRPr lang="en-GB" sz="3200"/>
          </a:p>
          <a:p>
            <a:pPr algn="ctr"/>
            <a:r>
              <a:rPr lang="en-GB" sz="2400"/>
              <a:t>We’re all in this together!</a:t>
            </a:r>
          </a:p>
          <a:p>
            <a:pPr algn="ctr"/>
            <a:endParaRPr lang="en-GB" sz="2400"/>
          </a:p>
        </p:txBody>
      </p:sp>
      <p:pic>
        <p:nvPicPr>
          <p:cNvPr id="24580" name="Picture 5" descr="Postcards - top banner -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4400" b="1">
                <a:solidFill>
                  <a:schemeClr val="bg1"/>
                </a:solidFill>
              </a:rPr>
              <a:t>What is Faith at Work?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1716</Words>
  <Application>Microsoft Office PowerPoint</Application>
  <PresentationFormat>On-screen Show (4:3)</PresentationFormat>
  <Paragraphs>299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Default Design</vt:lpstr>
      <vt:lpstr>Leading the Faith at Work Course</vt:lpstr>
      <vt:lpstr>What is Faith at Work?</vt:lpstr>
      <vt:lpstr>What is Faith at Work?</vt:lpstr>
      <vt:lpstr>What is Faith at Work?</vt:lpstr>
      <vt:lpstr>What is Faith at Work?</vt:lpstr>
      <vt:lpstr>What is Faith at Work?</vt:lpstr>
      <vt:lpstr>PowerPoint Presentation</vt:lpstr>
      <vt:lpstr>What is Faith at Work?</vt:lpstr>
      <vt:lpstr>What is Faith at Work?</vt:lpstr>
      <vt:lpstr>Publicity for Faith at Work?</vt:lpstr>
      <vt:lpstr>Example of publicity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Shaping a Faith at Work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Lincolnshire Guide to running</dc:title>
  <dc:creator>Mrs Vickers</dc:creator>
  <cp:lastModifiedBy>Mary V</cp:lastModifiedBy>
  <cp:revision>32</cp:revision>
  <dcterms:created xsi:type="dcterms:W3CDTF">2010-09-16T12:42:19Z</dcterms:created>
  <dcterms:modified xsi:type="dcterms:W3CDTF">2014-01-31T16:29:12Z</dcterms:modified>
</cp:coreProperties>
</file>